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1" r:id="rId3"/>
    <p:sldId id="302" r:id="rId4"/>
    <p:sldId id="303" r:id="rId5"/>
    <p:sldId id="310" r:id="rId6"/>
    <p:sldId id="304" r:id="rId7"/>
    <p:sldId id="305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53D02F-D2DC-8EC5-929B-0D7D405B0A89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401641-AFC3-CF5F-1404-45E966E64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59F780-33B4-D3CC-5B01-E3F5B1F11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7E2A6E9-0A46-2F91-E285-DCA017EAA528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CD3F5-262D-B8CB-B7A5-7C72291364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F09068-C0E4-4C4E-9785-555A13E2CAD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F24B98-59EF-0763-F799-DEA36816EF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5E2D9F-DC02-889F-21E3-5E1F1D48DE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2DD3F-2C62-470C-B627-AE318524C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72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FEA5-B77C-D83C-F227-DB80252813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C251-FBF8-B34E-BCA4-F4CAEC6801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5CCB4B2-26E6-9E77-B9D3-9887EE34D8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8BDF7B-9E87-4396-8F79-B88139563928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3DD06E3-342C-5D1D-9C8D-DF7BC8D420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5273775-CF54-A00B-9D24-2966E26A6D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D07E90-90BB-460B-9082-AF913500A1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30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913B7F4-6C76-E572-3F4D-5A7BA08467A7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FAD0D-ED2A-120C-42D5-E458EFDE2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8657C2-5E2D-89C5-223D-4AFADA58D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D0AC6F70-CEB2-60EA-AE4E-88FC0FA50D5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3E50E54-A779-2BC6-965F-F85192BD5C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EC111-D4FA-4F80-AB34-8CAC6436720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A0B59BC-D09B-3F99-4A48-EC26DDA73E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0E0F2977-CDE4-71CB-B5D0-18CD179AB2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66CC77-3979-4259-86D6-B52735A837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90CBA28-9ADF-6CA2-4B93-33BEA7A90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F76E-9B52-78AE-21CA-F2595EB408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EFBF3-C019-3831-9432-F6AD7FF4D17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98FB15A-71FF-4DCA-E6B0-D5BEC1F014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5DD199-7ACD-4821-BC3D-36DA0A8334B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33901725-AFCC-7CB6-EC00-1113919366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30AD7F7-67E2-BC38-58C1-89192E172A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12626F-0E61-40E9-867F-2543890906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5AEB2FFC-2F80-5E94-7EF1-8B78A6EE8C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C984-8143-1AD7-B161-9DBFC2027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C217-BF60-C745-5AFD-865456439FB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209A-5838-B54D-BDBE-A1452F46C3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12AFA-2439-F9EF-A98B-A8D55DBB521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D8BE80A-6F06-C3FA-F130-3D361830C4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F6B66F-C156-4315-81AE-39CC9DA8F2B5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CF23BFF-DA1E-3A34-8CD4-BB1493CA92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754159A-30A9-2E72-3F48-0F7C043A5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55282-A754-4004-85A8-E79ED34CBD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3BC6-DA6D-FF8E-4351-95BB0D5293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80DCE3C-D6D8-861B-30D0-ACB68CA167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14E7A-6D68-43DF-B049-C995EC652AF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737DB25-8C89-FBFE-89FB-FC13EA20A3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706CA7-3635-BC15-80A5-376EFA64F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89EDD8-7D9A-4D31-86D5-0F1FA7C45D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F40090C-93EE-7FB5-1373-3F37CCA5F67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F0F2858-9D4B-C94B-BC8A-433287D225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9600A1-DC96-4646-B7E3-607BE49A3E6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8C45EEE-C065-2414-2D64-6C6A6E754E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7447969-B289-BC2F-29F8-C8BE82FFE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D9082-9B9D-4BD0-A7F3-6C693F90FD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D9D9F3-3608-7354-6484-A1F17F9526E1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6879CB-627B-36FE-DE94-D1C6D3D8FB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8DA52-AE19-0817-7D27-0E94C1AB2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8FEA91-81BD-4565-D309-F52929F874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B2DB575-FD82-3093-20D6-D231D1B4EE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95822E52-5F45-4882-B226-5B14936A00B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24FB956-3CF8-12D7-CC63-12F607D5A9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89D544D-BFEB-665B-1EC3-35D4FBBF96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fld id="{818F5B4A-AB5A-4030-83A4-AD7D3E4192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C99F3C-E426-DAA1-F175-5BCE87915F3F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BFCCD-A815-FB90-55F2-6F8B198B08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18D6D-B3B0-5F06-A1CE-473E8C7B0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76E674-23B7-A11E-7DC7-0BEC7B9898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C90CBF5-521C-3F96-5ADC-7EC938AA06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3A255-98B6-455C-9D8B-BF971A469FE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ABEFC5A-6BA0-CCD1-204C-8EF997158C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897A604-53AD-21AE-AA13-1816A852F0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988D78-9DF2-4E76-88F2-D4996994AD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6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56FE6C1-A1E1-F184-7A95-D68D115BFAD8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D5D9BD-A571-BE30-3F02-806518604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16AC9F-AA60-6BC8-03CD-C88AD6F9E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DC2305-E694-CB35-DDE9-5A9CD23DA32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BB2BE2E-B17C-4F66-84AC-579AAF279EE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A885B7-74AF-5EC2-32D8-7DBBB7A7CE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5D312-D9B3-66BB-31AA-6EBB7F8922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2758CD2B-CE66-41E7-BFAC-91E9DAA17082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414F89D8-8C9C-413B-91BF-C9F855F5E912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EC7016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339365FE-85F2-3EC5-6A01-A04933E2288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723" cy="6858978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3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31DF8F8B-92C3-4E6D-01AC-4E7A5B53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" y="97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E7BFA427-7E67-09C4-9189-702DEDCDE20F}"/>
              </a:ext>
            </a:extLst>
          </p:cNvPr>
          <p:cNvSpPr>
            <a:spLocks noMove="1" noResize="1"/>
          </p:cNvSpPr>
          <p:nvPr/>
        </p:nvSpPr>
        <p:spPr>
          <a:xfrm>
            <a:off x="7912604" y="1238445"/>
            <a:ext cx="3635928" cy="4355753"/>
          </a:xfrm>
          <a:prstGeom prst="rect">
            <a:avLst/>
          </a:prstGeom>
          <a:solidFill>
            <a:srgbClr val="000000">
              <a:alpha val="8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D5DE1-4872-5ED0-8E51-E2E33EA60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52316" y="1475238"/>
            <a:ext cx="3396346" cy="2901692"/>
          </a:xfrm>
        </p:spPr>
        <p:txBody>
          <a:bodyPr/>
          <a:lstStyle/>
          <a:p>
            <a:pPr lvl="0"/>
            <a:r>
              <a:rPr lang="en-US" sz="4200">
                <a:solidFill>
                  <a:srgbClr val="FFFFFF"/>
                </a:solidFill>
              </a:rPr>
              <a:t>End of sprint presentation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sprint 3</a:t>
            </a:r>
          </a:p>
        </p:txBody>
      </p:sp>
      <p:cxnSp>
        <p:nvCxnSpPr>
          <p:cNvPr id="6" name="Straight Connector 36">
            <a:extLst>
              <a:ext uri="{FF2B5EF4-FFF2-40B4-BE49-F238E27FC236}">
                <a16:creationId xmlns:a16="http://schemas.microsoft.com/office/drawing/2014/main" id="{4C3AF931-8F55-A893-3722-E4CA0A6FE1D7}"/>
              </a:ext>
            </a:extLst>
          </p:cNvPr>
          <p:cNvCxnSpPr>
            <a:cxnSpLocks noMove="1" noResize="1"/>
          </p:cNvCxnSpPr>
          <p:nvPr/>
        </p:nvCxnSpPr>
        <p:spPr>
          <a:xfrm>
            <a:off x="8176089" y="4508522"/>
            <a:ext cx="3108960" cy="0"/>
          </a:xfrm>
          <a:prstGeom prst="straightConnector1">
            <a:avLst/>
          </a:prstGeom>
          <a:noFill/>
          <a:ln w="19046" cap="flat">
            <a:solidFill>
              <a:srgbClr val="F6A21D"/>
            </a:solidFill>
            <a:prstDash val="solid"/>
          </a:ln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8C139214-682A-DCA3-2CE1-41F46ACFCCF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333951B-3E40-CD27-9255-17B21B0234E8}"/>
              </a:ext>
            </a:extLst>
          </p:cNvPr>
          <p:cNvSpPr txBox="1"/>
          <p:nvPr/>
        </p:nvSpPr>
        <p:spPr>
          <a:xfrm>
            <a:off x="8052316" y="4609325"/>
            <a:ext cx="323273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Rob Meulenkamp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Pascal Visser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Rienk Heins</a:t>
            </a: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2E15C-ECBB-36FF-6A59-ECBE0F5D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19A1707-B142-1BC6-FB77-CDBA0E249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86" y="842944"/>
            <a:ext cx="8075428" cy="42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784EE-3774-AA72-E87A-DB11B441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F16B82-2932-3D3D-9F3F-D0000705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of dense region</a:t>
            </a:r>
          </a:p>
          <a:p>
            <a:endParaRPr lang="en-US" dirty="0"/>
          </a:p>
          <a:p>
            <a:r>
              <a:rPr lang="en-US" dirty="0"/>
              <a:t>Mistake with boarder points</a:t>
            </a:r>
          </a:p>
          <a:p>
            <a:endParaRPr lang="en-US" dirty="0"/>
          </a:p>
          <a:p>
            <a:r>
              <a:rPr lang="en-US" dirty="0"/>
              <a:t>Auto PCA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B5AAC5-BB26-5A05-80F9-10ECC45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97" y="1943263"/>
            <a:ext cx="6633023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33A52-05B6-EF91-C33C-0FE44A13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FDA096-35DC-5E4C-99E0-99896D867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of </a:t>
            </a:r>
            <a:r>
              <a:rPr lang="en-US" dirty="0" err="1"/>
              <a:t>Dbscan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handle different shapes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D8374C-240C-E2DB-3989-CAC2A523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86" y="1894491"/>
            <a:ext cx="615749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35C53-C54E-5042-2911-2FF49519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FEB93A8-9AAC-7164-054E-AD50F2E34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63430"/>
            <a:ext cx="5690597" cy="400127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BD95B2-E6CD-EB35-BA78-689559E5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77" y="1580418"/>
            <a:ext cx="4279763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1F3D-16DC-125F-ECE1-0CFEA23A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78B897D-70D4-78C6-D5A8-C938F892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56" y="920377"/>
            <a:ext cx="8139088" cy="50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A952F19-874A-9FAD-2B58-B8219ACEE257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694FCE03-70B5-011F-8493-E9F26D607ED5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4" name="Rectangle 20">
            <a:extLst>
              <a:ext uri="{FF2B5EF4-FFF2-40B4-BE49-F238E27FC236}">
                <a16:creationId xmlns:a16="http://schemas.microsoft.com/office/drawing/2014/main" id="{E02979B8-4011-B2E8-1182-3ECEC262188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9E0E39-C0DD-1B91-0CB0-737B6D45E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59" y="758823"/>
            <a:ext cx="10058400" cy="4062322"/>
          </a:xfrm>
        </p:spPr>
        <p:txBody>
          <a:bodyPr/>
          <a:lstStyle/>
          <a:p>
            <a:pPr lvl="0"/>
            <a:r>
              <a:rPr lang="en-US" sz="9600">
                <a:solidFill>
                  <a:srgbClr val="262626"/>
                </a:solidFill>
              </a:rPr>
              <a:t>Final decision</a:t>
            </a:r>
          </a:p>
        </p:txBody>
      </p: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84C53F30-3B25-4D8C-BE45-25F12507906B}"/>
              </a:ext>
            </a:extLst>
          </p:cNvPr>
          <p:cNvCxnSpPr>
            <a:cxnSpLocks noMove="1" noResize="1"/>
          </p:cNvCxnSpPr>
          <p:nvPr/>
        </p:nvCxnSpPr>
        <p:spPr>
          <a:xfrm>
            <a:off x="1131460" y="5063471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7" name="Rectangle 24">
            <a:extLst>
              <a:ext uri="{FF2B5EF4-FFF2-40B4-BE49-F238E27FC236}">
                <a16:creationId xmlns:a16="http://schemas.microsoft.com/office/drawing/2014/main" id="{5FF73817-18D4-4F2D-B5B5-B89C49A1CC4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1F3F54C-1741-DC43-85CC-DE688B2FEF2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919AE8C-012B-6057-C31F-2CDB15B2413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47B68-9E0F-BCA8-DDEB-DC5AFAA2EC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Positives and negatives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1EA39-F13F-B5C2-BBA1-B2A53FDFBA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r>
              <a:rPr lang="en-US" dirty="0"/>
              <a:t> Positives: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DBSCAN results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Clear plan for sprint 4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1900" dirty="0"/>
              <a:t>Negatives: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dirty="0"/>
              <a:t>Optics and GMM both didn’t create desired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Still a decent number of points not clustered with final algorithm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A41710C-5A61-1D4A-45F1-9893C13F952B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B3DEF07-690A-538A-BE26-0B167F5CDCC2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6FEF931-59C4-85BB-0F5C-649153C8A37F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03970-9560-BEA8-4769-138621232E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Goals for sprint 4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CD67B-2E6B-4752-B74A-2943216A9E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Optimizing the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Creation of an application for results and use of new 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Should give movement of clusters for degradation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Give statistics about the quality of the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Useable for the lab</a:t>
            </a: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3E48AFA-DDFE-5BAF-16DD-C041BDD7FC31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8F395F2-B22F-0112-3B97-63BC78D37B5A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24A1B340-95A7-C084-9FC6-9AD6D15BC38A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pic>
        <p:nvPicPr>
          <p:cNvPr id="4" name="Picture 4" descr="Question marks in a line and one question mark is lit">
            <a:extLst>
              <a:ext uri="{FF2B5EF4-FFF2-40B4-BE49-F238E27FC236}">
                <a16:creationId xmlns:a16="http://schemas.microsoft.com/office/drawing/2014/main" id="{63073943-B243-F644-E701-BA220139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>
            <a:fillRect/>
          </a:stretch>
        </p:blipFill>
        <p:spPr>
          <a:xfrm>
            <a:off x="0" y="9"/>
            <a:ext cx="12191996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015BA013-FD33-56CB-7709-953B11CE68B3}"/>
              </a:ext>
            </a:extLst>
          </p:cNvPr>
          <p:cNvSpPr>
            <a:spLocks noMove="1" noResize="1"/>
          </p:cNvSpPr>
          <p:nvPr/>
        </p:nvSpPr>
        <p:spPr>
          <a:xfrm>
            <a:off x="2852790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A51AAE-24E3-D5E7-06FD-0DEC50230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5519" y="3331442"/>
            <a:ext cx="6470687" cy="122931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B91792E5-B3AC-8E77-AA79-AB530D69D323}"/>
              </a:ext>
            </a:extLst>
          </p:cNvPr>
          <p:cNvCxnSpPr>
            <a:cxnSpLocks noMove="1" noResize="1"/>
          </p:cNvCxnSpPr>
          <p:nvPr/>
        </p:nvCxnSpPr>
        <p:spPr>
          <a:xfrm>
            <a:off x="5110206" y="4641183"/>
            <a:ext cx="6309360" cy="0"/>
          </a:xfrm>
          <a:prstGeom prst="straightConnector1">
            <a:avLst/>
          </a:prstGeom>
          <a:noFill/>
          <a:ln w="19046" cap="flat">
            <a:solidFill>
              <a:srgbClr val="FFFFFF">
                <a:alpha val="90000"/>
              </a:srgbClr>
            </a:solidFill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337-C95E-69F2-FA5B-03D54AEE73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Sprint 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0B50-4288-49EE-75DA-167AC2372B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/>
              <a:buChar char="Ø"/>
            </a:pPr>
            <a:r>
              <a:rPr lang="en-US" dirty="0"/>
              <a:t> </a:t>
            </a:r>
            <a:r>
              <a:rPr lang="en-US" sz="2400" dirty="0"/>
              <a:t>Goals of sprint 3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Tested algorithms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Gaussian mixture model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OPTICS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DBSCAN</a:t>
            </a:r>
            <a:endParaRPr lang="en-US" sz="2400" dirty="0"/>
          </a:p>
          <a:p>
            <a:pPr lvl="1">
              <a:buFont typeface="Wingdings" pitchFamily="2"/>
              <a:buChar char="Ø"/>
            </a:pPr>
            <a:r>
              <a:rPr lang="en-US" sz="2400" dirty="0"/>
              <a:t> Positives and negatives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 Goals for sprint 4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68AEDADA-5B03-8D1F-546D-FA755715CA9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6318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A8B77F1F-86B6-129B-D68D-B6350F8B0995}"/>
              </a:ext>
            </a:extLst>
          </p:cNvPr>
          <p:cNvSpPr>
            <a:spLocks noMove="1" noResize="1"/>
          </p:cNvSpPr>
          <p:nvPr/>
        </p:nvSpPr>
        <p:spPr>
          <a:xfrm>
            <a:off x="18" y="0"/>
            <a:ext cx="4648590" cy="6858000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D96EA-B231-BB97-9C69-D51E6E8ED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367" y="605899"/>
            <a:ext cx="3642311" cy="5646209"/>
          </a:xfrm>
        </p:spPr>
        <p:txBody>
          <a:bodyPr anchor="ctr"/>
          <a:lstStyle/>
          <a:p>
            <a:pPr lvl="0"/>
            <a:r>
              <a:rPr lang="en-US" sz="4400">
                <a:solidFill>
                  <a:srgbClr val="FFFFFF"/>
                </a:solidFill>
              </a:rPr>
              <a:t>Goals of sprint 3</a:t>
            </a:r>
            <a:endParaRPr lang="en-NL" sz="440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75BAD-F793-BCC7-0351-F257DCBDB1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31959" y="605899"/>
            <a:ext cx="5923720" cy="5646209"/>
          </a:xfrm>
        </p:spPr>
        <p:txBody>
          <a:bodyPr anchor="ctr"/>
          <a:lstStyle/>
          <a:p>
            <a:pPr lvl="0">
              <a:buFont typeface="Wingdings" pitchFamily="2"/>
              <a:buChar char="Ø"/>
            </a:pPr>
            <a:r>
              <a:rPr lang="en-US" sz="2400"/>
              <a:t> Create a machine learning algorithm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Cluster bacteria and plastics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Outcome should be useable to show movement of cluster centers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Should have statistics to show quality of outcome</a:t>
            </a:r>
            <a:endParaRPr lang="en-NL" sz="24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DF27958-44E7-41C1-9DB8-A3D7934D83E4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D641FED-DF6B-C232-5E09-13810146D9C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2B3E447-28B5-6AFC-4867-8AE615384B5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C60C99-00CD-B8D3-F7A9-3EA74DC8DB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1: Gaussian mixture model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290619A1-2A69-FCF7-62E9-E0B5E4AA78AA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E2023F-B23E-4EB0-B45A-A2E3E1D6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clustering</a:t>
            </a:r>
          </a:p>
          <a:p>
            <a:r>
              <a:rPr lang="en-GB" dirty="0"/>
              <a:t>Gaussian distributions </a:t>
            </a:r>
          </a:p>
          <a:p>
            <a:r>
              <a:rPr lang="en-GB" dirty="0"/>
              <a:t>EM</a:t>
            </a:r>
            <a:endParaRPr lang="en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303B-AB81-43AB-AA0C-E6CB70A1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mixture model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7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77B9BF-08A7-4921-87E3-847E4A89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6" y="2742397"/>
            <a:ext cx="4389120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E3585710-C95E-41E7-8008-0444DCA29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24" y="2744731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30C712F-2900-BA62-5567-FCFE4432401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7AA258-F3AE-5D04-B79B-48C649465B5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1398A-E151-9C5D-B720-7FF73A54E7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2: OPTICS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4D3460-9117-E31E-AA58-93B2D1EB15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Density based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Looks promising on clearly separated 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Has a lot of problems with overlap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69CCF96-3F8A-4891-E114-1EF8B6FAD902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58C0ABD-1FA2-1141-D0C2-EA689346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56" y="2143873"/>
            <a:ext cx="2815303" cy="211147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8C5BA45-A3E8-469A-AF3D-B7DF38D67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58" y="4185075"/>
            <a:ext cx="2931652" cy="219873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67BC95-9827-3E73-642E-8A88EB168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066667"/>
            <a:ext cx="2931652" cy="2198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BFBCDB9-0783-6596-20DE-FB9AF54D7F5A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AFB267-525B-46AE-428A-6E812AA042DC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59DE03-ABB5-BD8B-665B-4F2981B6F3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3: DBSCAN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EEF6C4-667D-6DD6-7446-AE3794B28D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 algn="ctr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Density-based spatial clustering of applications with noise</a:t>
            </a:r>
            <a:endParaRPr lang="en-US" dirty="0"/>
          </a:p>
          <a:p>
            <a:pPr lvl="0"/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3484D8A-79D0-5C4F-3477-B5B483925020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25E53-8C4B-1635-4D3B-8D6F845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Density based Scan?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F1D89-CF19-7791-EC82-3A5A57E1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With dense regions</a:t>
            </a:r>
          </a:p>
          <a:p>
            <a:endParaRPr lang="en-US" dirty="0"/>
          </a:p>
          <a:p>
            <a:r>
              <a:rPr lang="en-US" dirty="0"/>
              <a:t>Quicker than OPTICS</a:t>
            </a:r>
          </a:p>
          <a:p>
            <a:endParaRPr lang="en-US" dirty="0"/>
          </a:p>
          <a:p>
            <a:r>
              <a:rPr lang="en-US" dirty="0"/>
              <a:t>Simple, but effective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4380BA-9C52-D269-3690-3977D35B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9160"/>
            <a:ext cx="4359018" cy="4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3FE90-C515-0721-E6C7-91233AB9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r>
              <a:rPr lang="en-US" dirty="0"/>
              <a:t> algorithm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1CDD9F-52B1-8C5B-50DC-3A04A7F66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EPS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622AB8-90BE-4407-A559-BA135564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65" y="2001206"/>
            <a:ext cx="5163760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%7b8C361289-F08E-4BCA-BB1C-5C84AD62B6D3%7dtf22712842_win32</Template>
  <TotalTime>110</TotalTime>
  <Words>251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End of sprint presentation sprint 3</vt:lpstr>
      <vt:lpstr>Sprint 3</vt:lpstr>
      <vt:lpstr>Goals of sprint 3</vt:lpstr>
      <vt:lpstr>Algorithm 1: Gaussian mixture model</vt:lpstr>
      <vt:lpstr>Gaussian mixture model results</vt:lpstr>
      <vt:lpstr>Algorithm 2: OPTICS</vt:lpstr>
      <vt:lpstr>Algorithm 3: DBSCAN</vt:lpstr>
      <vt:lpstr>Why Density based Scan?</vt:lpstr>
      <vt:lpstr>Dbscan algorithm</vt:lpstr>
      <vt:lpstr>PowerPoint Presentation</vt:lpstr>
      <vt:lpstr>Results with DBscan</vt:lpstr>
      <vt:lpstr>HDBscan</vt:lpstr>
      <vt:lpstr>PowerPoint Presentation</vt:lpstr>
      <vt:lpstr>PowerPoint Presentation</vt:lpstr>
      <vt:lpstr>Final decision</vt:lpstr>
      <vt:lpstr>Positives and negatives</vt:lpstr>
      <vt:lpstr>Goals for sprint 4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sprint presentation sprint 3</dc:title>
  <dc:creator>Heins RD, Rienk</dc:creator>
  <cp:lastModifiedBy>Heins RD, Rienk</cp:lastModifiedBy>
  <cp:revision>6</cp:revision>
  <dcterms:created xsi:type="dcterms:W3CDTF">2022-05-23T12:45:37Z</dcterms:created>
  <dcterms:modified xsi:type="dcterms:W3CDTF">2022-05-24T07:45:50Z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